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3"/>
  </p:notesMasterIdLst>
  <p:sldIdLst>
    <p:sldId id="511" r:id="rId2"/>
    <p:sldId id="463" r:id="rId3"/>
    <p:sldId id="529" r:id="rId4"/>
    <p:sldId id="530" r:id="rId5"/>
    <p:sldId id="531" r:id="rId6"/>
    <p:sldId id="532" r:id="rId7"/>
    <p:sldId id="398" r:id="rId8"/>
    <p:sldId id="533" r:id="rId9"/>
    <p:sldId id="534" r:id="rId10"/>
    <p:sldId id="538" r:id="rId11"/>
    <p:sldId id="535" r:id="rId12"/>
    <p:sldId id="539" r:id="rId13"/>
    <p:sldId id="554" r:id="rId14"/>
    <p:sldId id="518" r:id="rId15"/>
    <p:sldId id="537" r:id="rId16"/>
    <p:sldId id="477" r:id="rId17"/>
    <p:sldId id="399" r:id="rId18"/>
    <p:sldId id="409" r:id="rId19"/>
    <p:sldId id="481" r:id="rId20"/>
    <p:sldId id="482" r:id="rId21"/>
    <p:sldId id="50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5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resources/sap-ui-cor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soyuztechnologies/HPC_Training/blob/master/Day%204/Exercise_firstUI5/webapp/manifest.json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HPC_Training/blob/master/Day%204/Exercise_firstUI5/webapp/view/MyView.view.xml" TargetMode="External"/><Relationship Id="rId5" Type="http://schemas.openxmlformats.org/officeDocument/2006/relationships/hyperlink" Target="https://github.com/soyuztechnologies/HPC_Training/blob/master/Day%204/Exercise_firstUI5/webapp/controller/MyView.controller.js" TargetMode="External"/><Relationship Id="rId4" Type="http://schemas.openxmlformats.org/officeDocument/2006/relationships/hyperlink" Target="https://github.com/soyuztechnologies/HPC_Training/blob/master/Day%204/Exercise_firstUI5/webapp/index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sapui5.hana.ondemand.com/#/ap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npmj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pmjs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HPC_Training/blob/master/Day%204/Exercise_NodeJS/myfirstnod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hyperlink" Target="https://github.com/soyuztechnologies/HPC_Training/blob/master/Day%204/Exercise_NodeJS/reuse.j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Components of UI5 Application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We use MVC architecture to create applications using SAPUI5.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E4C2F7-D0BA-43E8-9C8F-AF9A48046AB1}"/>
              </a:ext>
            </a:extLst>
          </p:cNvPr>
          <p:cNvGrpSpPr/>
          <p:nvPr/>
        </p:nvGrpSpPr>
        <p:grpSpPr>
          <a:xfrm>
            <a:off x="1226590" y="1958064"/>
            <a:ext cx="10009112" cy="3532175"/>
            <a:chOff x="1629916" y="2697869"/>
            <a:chExt cx="10009112" cy="35321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042016-EB38-46DB-8BA6-38BB78FD37F3}"/>
                </a:ext>
              </a:extLst>
            </p:cNvPr>
            <p:cNvSpPr/>
            <p:nvPr/>
          </p:nvSpPr>
          <p:spPr>
            <a:xfrm>
              <a:off x="2142356" y="4246057"/>
              <a:ext cx="4608512" cy="14401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D55A1F-2686-460A-98F3-02230A93F703}"/>
                </a:ext>
              </a:extLst>
            </p:cNvPr>
            <p:cNvSpPr/>
            <p:nvPr/>
          </p:nvSpPr>
          <p:spPr>
            <a:xfrm>
              <a:off x="6750868" y="4246057"/>
              <a:ext cx="2952327" cy="14401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684E55-DFCB-4ACB-A2E0-B44E718EBB7D}"/>
                </a:ext>
              </a:extLst>
            </p:cNvPr>
            <p:cNvSpPr/>
            <p:nvPr/>
          </p:nvSpPr>
          <p:spPr>
            <a:xfrm>
              <a:off x="2926060" y="5861620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2F14C7-6FF7-47BB-953B-004CA49B0AB8}"/>
                </a:ext>
              </a:extLst>
            </p:cNvPr>
            <p:cNvSpPr/>
            <p:nvPr/>
          </p:nvSpPr>
          <p:spPr>
            <a:xfrm>
              <a:off x="4446612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C7D093-705F-4B7A-A48A-9D85000D7CAE}"/>
                </a:ext>
              </a:extLst>
            </p:cNvPr>
            <p:cNvSpPr/>
            <p:nvPr/>
          </p:nvSpPr>
          <p:spPr>
            <a:xfrm>
              <a:off x="6022404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4DAC44-EB60-462A-AEB3-013A0A8B9ABC}"/>
                </a:ext>
              </a:extLst>
            </p:cNvPr>
            <p:cNvSpPr/>
            <p:nvPr/>
          </p:nvSpPr>
          <p:spPr>
            <a:xfrm>
              <a:off x="7616080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262D6D-9600-419E-9510-CC523B7DF811}"/>
                </a:ext>
              </a:extLst>
            </p:cNvPr>
            <p:cNvSpPr/>
            <p:nvPr/>
          </p:nvSpPr>
          <p:spPr>
            <a:xfrm>
              <a:off x="2304824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07C80D-BE07-409A-BE5B-8722F66321D6}"/>
                </a:ext>
              </a:extLst>
            </p:cNvPr>
            <p:cNvSpPr/>
            <p:nvPr/>
          </p:nvSpPr>
          <p:spPr>
            <a:xfrm>
              <a:off x="3808608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E8DE21-3793-4DEE-8F27-24B24A3328DE}"/>
                </a:ext>
              </a:extLst>
            </p:cNvPr>
            <p:cNvSpPr/>
            <p:nvPr/>
          </p:nvSpPr>
          <p:spPr>
            <a:xfrm>
              <a:off x="5312392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A5F482-F5B6-4587-B67F-EB16266199EC}"/>
                </a:ext>
              </a:extLst>
            </p:cNvPr>
            <p:cNvSpPr/>
            <p:nvPr/>
          </p:nvSpPr>
          <p:spPr>
            <a:xfrm>
              <a:off x="3018204" y="4604369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718B3FA-B72B-47B9-BF9E-331677F1A976}"/>
                </a:ext>
              </a:extLst>
            </p:cNvPr>
            <p:cNvSpPr/>
            <p:nvPr/>
          </p:nvSpPr>
          <p:spPr>
            <a:xfrm>
              <a:off x="3018204" y="4974697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6121FB-B60E-4A3E-8464-43DCCF93563D}"/>
                </a:ext>
              </a:extLst>
            </p:cNvPr>
            <p:cNvSpPr/>
            <p:nvPr/>
          </p:nvSpPr>
          <p:spPr>
            <a:xfrm>
              <a:off x="4456680" y="4600740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A3577-20AD-49D5-9C7F-6C5E3C74736C}"/>
                </a:ext>
              </a:extLst>
            </p:cNvPr>
            <p:cNvSpPr/>
            <p:nvPr/>
          </p:nvSpPr>
          <p:spPr>
            <a:xfrm>
              <a:off x="4456680" y="4974697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1988A2-D36F-4A92-9D27-2A29042EDBBE}"/>
                </a:ext>
              </a:extLst>
            </p:cNvPr>
            <p:cNvSpPr/>
            <p:nvPr/>
          </p:nvSpPr>
          <p:spPr>
            <a:xfrm>
              <a:off x="3627980" y="2791188"/>
              <a:ext cx="117058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880D6562-751B-425D-9508-DA7133B9584E}"/>
                </a:ext>
              </a:extLst>
            </p:cNvPr>
            <p:cNvSpPr/>
            <p:nvPr/>
          </p:nvSpPr>
          <p:spPr>
            <a:xfrm>
              <a:off x="1629916" y="2791188"/>
              <a:ext cx="360040" cy="349780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2538087F-DCA9-4716-B58F-A808F830A30B}"/>
                </a:ext>
              </a:extLst>
            </p:cNvPr>
            <p:cNvCxnSpPr>
              <a:stCxn id="24" idx="6"/>
            </p:cNvCxnSpPr>
            <p:nvPr/>
          </p:nvCxnSpPr>
          <p:spPr>
            <a:xfrm>
              <a:off x="1989956" y="2966078"/>
              <a:ext cx="1611012" cy="1028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Scroll: Vertical 25">
              <a:extLst>
                <a:ext uri="{FF2B5EF4-FFF2-40B4-BE49-F238E27FC236}">
                  <a16:creationId xmlns:a16="http://schemas.microsoft.com/office/drawing/2014/main" id="{FEFFC357-9561-45D6-ACBC-3F90AAB423A6}"/>
                </a:ext>
              </a:extLst>
            </p:cNvPr>
            <p:cNvSpPr/>
            <p:nvPr/>
          </p:nvSpPr>
          <p:spPr>
            <a:xfrm>
              <a:off x="7728009" y="2697869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080FAEA-36BC-4CD7-AA5D-7F678136EDC0}"/>
                </a:ext>
              </a:extLst>
            </p:cNvPr>
            <p:cNvCxnSpPr>
              <a:stCxn id="23" idx="3"/>
              <a:endCxn id="26" idx="1"/>
            </p:cNvCxnSpPr>
            <p:nvPr/>
          </p:nvCxnSpPr>
          <p:spPr>
            <a:xfrm>
              <a:off x="4798560" y="3079220"/>
              <a:ext cx="3027178" cy="9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2C7B4528-385E-4F17-A38A-C086E916B5AC}"/>
                </a:ext>
              </a:extLst>
            </p:cNvPr>
            <p:cNvSpPr/>
            <p:nvPr/>
          </p:nvSpPr>
          <p:spPr>
            <a:xfrm>
              <a:off x="4006180" y="3367252"/>
              <a:ext cx="440432" cy="8788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Striped Right 28">
              <a:extLst>
                <a:ext uri="{FF2B5EF4-FFF2-40B4-BE49-F238E27FC236}">
                  <a16:creationId xmlns:a16="http://schemas.microsoft.com/office/drawing/2014/main" id="{59F05FA7-97DE-4A25-8615-CF019AC60B1A}"/>
                </a:ext>
              </a:extLst>
            </p:cNvPr>
            <p:cNvSpPr/>
            <p:nvPr/>
          </p:nvSpPr>
          <p:spPr>
            <a:xfrm>
              <a:off x="9766820" y="4619790"/>
              <a:ext cx="720080" cy="46539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Folded Corner 29">
              <a:extLst>
                <a:ext uri="{FF2B5EF4-FFF2-40B4-BE49-F238E27FC236}">
                  <a16:creationId xmlns:a16="http://schemas.microsoft.com/office/drawing/2014/main" id="{6160A1F4-9F95-4862-8647-9337D11C26DB}"/>
                </a:ext>
              </a:extLst>
            </p:cNvPr>
            <p:cNvSpPr/>
            <p:nvPr/>
          </p:nvSpPr>
          <p:spPr>
            <a:xfrm>
              <a:off x="10486900" y="4365104"/>
              <a:ext cx="1152128" cy="1152128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HTML+CSS+JS</a:t>
              </a:r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85EF835E-A98D-4539-AD0D-85C0F70E68AD}"/>
                </a:ext>
              </a:extLst>
            </p:cNvPr>
            <p:cNvSpPr/>
            <p:nvPr/>
          </p:nvSpPr>
          <p:spPr>
            <a:xfrm>
              <a:off x="7462564" y="4907822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F87E34F7-86ED-44C1-A334-8328DB1EC9C0}"/>
                </a:ext>
              </a:extLst>
            </p:cNvPr>
            <p:cNvCxnSpPr>
              <a:stCxn id="26" idx="2"/>
              <a:endCxn id="9" idx="0"/>
            </p:cNvCxnSpPr>
            <p:nvPr/>
          </p:nvCxnSpPr>
          <p:spPr>
            <a:xfrm rot="16200000" flipH="1">
              <a:off x="7843852" y="3862876"/>
              <a:ext cx="766359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1E1EC92-40EF-4D32-AA9D-4A26DE100196}"/>
              </a:ext>
            </a:extLst>
          </p:cNvPr>
          <p:cNvSpPr txBox="1"/>
          <p:nvPr/>
        </p:nvSpPr>
        <p:spPr>
          <a:xfrm>
            <a:off x="761878" y="2490589"/>
            <a:ext cx="117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284859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first UI5 Application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11118914" cy="5661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Now we will create our first UI5 application.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this application we are going to add a simple button provided in SAP UI5.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the button is pressed it shows an alert popup at the top.</a:t>
            </a:r>
          </a:p>
          <a:p>
            <a:r>
              <a:rPr lang="en-US" sz="2000" b="1" dirty="0"/>
              <a:t>Steps to Create a UI5 app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Start with a project folder and all the productive files inside the webapp folder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Initialize a node project using  (</a:t>
            </a:r>
            <a:r>
              <a:rPr lang="en-US" b="1" dirty="0">
                <a:latin typeface="Calibri"/>
              </a:rPr>
              <a:t>npm init)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799" dirty="0">
                <a:latin typeface="Calibri"/>
              </a:rPr>
              <a:t>Add a manifest.json file inside UI5 project (inside webapp) which talks about our project properties (sap.app, sap.ui, sap.ui5)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799" dirty="0">
                <a:latin typeface="Calibri"/>
              </a:rPr>
              <a:t>Mention that this is a UI5 type project hence we run a command called </a:t>
            </a:r>
            <a:r>
              <a:rPr lang="en-US" sz="1799" b="1" dirty="0">
                <a:latin typeface="Calibri"/>
              </a:rPr>
              <a:t>ui5 init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Create an HTML file </a:t>
            </a:r>
            <a:r>
              <a:rPr lang="en-US" b="1" dirty="0">
                <a:latin typeface="Calibri"/>
              </a:rPr>
              <a:t>index.html </a:t>
            </a:r>
            <a:r>
              <a:rPr lang="en-US" dirty="0">
                <a:latin typeface="Calibri"/>
              </a:rPr>
              <a:t>inside webapp folder.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HTML Head and body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Add the Bootstrap code for HTML, load sap ui5 from CDN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https://sapui5.hana.ondemand.com/resources/sap-ui-core.js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Along with step 2, we will specify theme, library, and the path where all our project resources are present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object of our first view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Place this view in the body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Now create a view/Our view and in this view, we will add the control (JS View), when we implement view, we need to add 2 methods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createContent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and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getControllerName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a controller (like a class) for this view, we can also put a constructor method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onInit</a:t>
            </a: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Execute project using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ui5 serve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command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50302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D32C5538-9E6F-4643-A8D0-24AB0348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75" y="694021"/>
            <a:ext cx="5648861" cy="564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create our first ui5 application by following the steps mentioned in the previous slide.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MyView.controller.js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MyView.view.xml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/>
              </a:rPr>
              <a:t>mainfest.json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919802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 directly search the required </a:t>
            </a:r>
            <a:r>
              <a:rPr lang="en-US" dirty="0" err="1"/>
              <a:t>api’s</a:t>
            </a:r>
            <a:r>
              <a:rPr lang="en-US" dirty="0"/>
              <a:t> on the SDK.</a:t>
            </a:r>
          </a:p>
          <a:p>
            <a:pPr marL="285750" indent="-285750">
              <a:buFontTx/>
              <a:buChar char="-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582BD76-A7AA-469C-9020-A78F222EC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54920-AFD3-4C3B-8516-9FEE11F977D0}"/>
              </a:ext>
            </a:extLst>
          </p:cNvPr>
          <p:cNvSpPr txBox="1"/>
          <p:nvPr/>
        </p:nvSpPr>
        <p:spPr>
          <a:xfrm>
            <a:off x="1893092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F14BF5A7-E350-4ADF-8800-D352F577F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71BFCE-F39C-410B-BD79-F83DD08362F3}"/>
              </a:ext>
            </a:extLst>
          </p:cNvPr>
          <p:cNvSpPr txBox="1"/>
          <p:nvPr/>
        </p:nvSpPr>
        <p:spPr>
          <a:xfrm>
            <a:off x="8023115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901955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C88DB0B2-8FB9-4FA6-8865-341B43439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57908CC-0032-4F26-9C49-F1C5FB40A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A7A08B-9619-4597-9E08-AC3D012DF9E7}"/>
              </a:ext>
            </a:extLst>
          </p:cNvPr>
          <p:cNvSpPr txBox="1"/>
          <p:nvPr/>
        </p:nvSpPr>
        <p:spPr>
          <a:xfrm>
            <a:off x="1743075" y="52387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Tools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44AFC-3D79-423A-BF9A-E8B45A3D0DF2}"/>
              </a:ext>
            </a:extLst>
          </p:cNvPr>
          <p:cNvSpPr txBox="1"/>
          <p:nvPr/>
        </p:nvSpPr>
        <p:spPr>
          <a:xfrm>
            <a:off x="7505700" y="51625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2716906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Properties,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Aggregations,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Associations,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Events,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Methods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A8759337-6F18-44CB-AE17-4C643C45A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37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Introduction to NodeJS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NPM – Node Package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a server using NodeJS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external libraries in the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SAP UI5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Under the hood of SAP UI5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MVC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Components of a UI5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our First UI5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SAP UI5 SDK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948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NodeJS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06166" cy="590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Node JS is an open-source, cross platform, JavaScript runtime environment and used to execute JavaScript on Server Side.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 framework which allows us to run JS code outside browser. The main benefit is that a development do not need to learn multiple programming languages. If we know JS, we can code both client and server side in same language.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also a great web framework for beginners because it works great for data intensive applications like streaming, gaming and real time apps. It leverage the power of JS’s Asynchronous no blocking IO.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Application of Node JS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Build Backend Application Logic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Host a Web Server (express)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Send Emails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DB lookup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Automation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Output to the user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its eco-system like PDF, EXCEL, EMAIL…</a:t>
            </a:r>
          </a:p>
          <a:p>
            <a:pPr lvl="1" algn="just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Install NodeJS in our system form here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https://nodejs.org/en/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, if you using bas, you do not need to install as BAS already has NodeJS preinstalled.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If we want to achieve something, this something was already achieved by someone, somewhere else in the world, they have already published it as a node module which we can import and reuse. We get ready-to-use code for consumption for speedy development.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https://npmjs.com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122" name="Picture 2" descr="Node.js - Wikipedia">
            <a:extLst>
              <a:ext uri="{FF2B5EF4-FFF2-40B4-BE49-F238E27FC236}">
                <a16:creationId xmlns:a16="http://schemas.microsoft.com/office/drawing/2014/main" id="{63A66D2E-6354-4486-B1F7-E077519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1" y="2828265"/>
            <a:ext cx="3591133" cy="2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7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ML">
            <a:extLst>
              <a:ext uri="{FF2B5EF4-FFF2-40B4-BE49-F238E27FC236}">
                <a16:creationId xmlns:a16="http://schemas.microsoft.com/office/drawing/2014/main" id="{176051C4-4FFD-445B-B657-6E9D49BB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340" y="1249464"/>
            <a:ext cx="2440180" cy="22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181717"/>
                </a:solidFill>
                <a:effectLst/>
              </a:rPr>
              <a:t>Node Package Manager (NPM) is a command line tool that installs, updates or uninstalls Node.js packages in your application. It is also an online repository for open-source Node.js packages. The node community around the world creates useful modules and publishes them as packages in this repository.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the world's largest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Software Registry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registry contains over 800,000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code packages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Open-source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developers use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to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share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software.</a:t>
            </a:r>
          </a:p>
          <a:p>
            <a:pPr marL="285750" indent="-285750" algn="l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Many organizations also use npm to manage private development.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installed with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Node.js</a:t>
            </a:r>
            <a:endParaRPr lang="en-US" dirty="0">
              <a:solidFill>
                <a:srgbClr val="181717"/>
              </a:solidFill>
            </a:endParaRPr>
          </a:p>
          <a:p>
            <a:pPr algn="just"/>
            <a:r>
              <a:rPr lang="en-US" b="0" i="0" dirty="0">
                <a:solidFill>
                  <a:srgbClr val="181717"/>
                </a:solidFill>
                <a:effectLst/>
              </a:rPr>
              <a:t>NPM is included with Node.js installation. After you install Node.js, verify NPM installation by writing the following command in terminal or command prompt ‘</a:t>
            </a:r>
            <a:r>
              <a:rPr lang="en-US" b="1" i="1" dirty="0">
                <a:solidFill>
                  <a:srgbClr val="181717"/>
                </a:solidFill>
                <a:effectLst/>
              </a:rPr>
              <a:t>npm –v’</a:t>
            </a:r>
          </a:p>
          <a:p>
            <a:pPr algn="just"/>
            <a:endParaRPr lang="en-US" b="1" i="1" dirty="0">
              <a:solidFill>
                <a:srgbClr val="181717"/>
              </a:solidFill>
            </a:endParaRPr>
          </a:p>
          <a:p>
            <a:pPr algn="just"/>
            <a:r>
              <a:rPr lang="en-US" dirty="0">
                <a:solidFill>
                  <a:prstClr val="black"/>
                </a:solidFill>
                <a:hlinkClick r:id="rId4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8924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3700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Fresh NodeJS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Run a command called </a:t>
            </a:r>
            <a:r>
              <a:rPr lang="en-US" b="1" dirty="0"/>
              <a:t>npm init – </a:t>
            </a:r>
            <a:r>
              <a:rPr lang="en-US" dirty="0"/>
              <a:t>Create a new Nodejs project</a:t>
            </a:r>
          </a:p>
          <a:p>
            <a:pPr marL="342900" indent="-342900" algn="just">
              <a:buAutoNum type="arabicPeriod"/>
            </a:pPr>
            <a:r>
              <a:rPr lang="en-US" dirty="0"/>
              <a:t>Answer some simple questions like project name, starring file, author, version, description, …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mention the starring file of the project. We use </a:t>
            </a:r>
            <a:r>
              <a:rPr lang="en-US" b="1" dirty="0"/>
              <a:t>myfirstnode.js </a:t>
            </a:r>
            <a:r>
              <a:rPr lang="en-US" dirty="0"/>
              <a:t>as starring file, but in most of the cases we use </a:t>
            </a:r>
            <a:r>
              <a:rPr lang="en-US" b="1" dirty="0"/>
              <a:t>index.js </a:t>
            </a:r>
            <a:r>
              <a:rPr lang="en-US" dirty="0"/>
              <a:t>to follow the best practices.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just add some code to this file with all the modules</a:t>
            </a:r>
          </a:p>
          <a:p>
            <a:pPr marL="342900" indent="-342900" algn="just">
              <a:buAutoNum type="arabicPeriod"/>
            </a:pPr>
            <a:r>
              <a:rPr lang="en-US" dirty="0"/>
              <a:t>Then we run npm install module_name --save  OR npm install </a:t>
            </a:r>
            <a:r>
              <a:rPr lang="en-US" i="1" dirty="0"/>
              <a:t>module_name --save-dev </a:t>
            </a:r>
            <a:r>
              <a:rPr lang="en-US" dirty="0"/>
              <a:t>to add a module to our project</a:t>
            </a:r>
            <a:endParaRPr lang="en-US" i="1" dirty="0"/>
          </a:p>
          <a:p>
            <a:pPr marL="342900" indent="-342900" algn="just">
              <a:buAutoNum type="arabicPeriod"/>
            </a:pPr>
            <a:r>
              <a:rPr lang="en-US" dirty="0"/>
              <a:t>To run the project, we can use the ‘</a:t>
            </a:r>
            <a:r>
              <a:rPr lang="en-US" b="1" dirty="0"/>
              <a:t>node .’</a:t>
            </a:r>
            <a:r>
              <a:rPr lang="en-US" dirty="0"/>
              <a:t> command in the terminal.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4B7A-F5F1-449D-AC94-17C1ABAAC2C3}"/>
              </a:ext>
            </a:extLst>
          </p:cNvPr>
          <p:cNvSpPr txBox="1"/>
          <p:nvPr/>
        </p:nvSpPr>
        <p:spPr>
          <a:xfrm>
            <a:off x="261763" y="3087414"/>
            <a:ext cx="7530515" cy="313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Steps to use an external library using node </a:t>
            </a: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js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Find the library (module) of your purpose on npmjs and check its documentation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require statement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have downloaded this library in local project –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 MODULENAME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need to add all the required module dependencies inside package.json file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only ship our project to other developers/system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 the new system, we run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 It will read all required modules and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Automatically download those dependencies.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576C8-C11B-4C40-899F-071279FD700D}"/>
              </a:ext>
            </a:extLst>
          </p:cNvPr>
          <p:cNvSpPr/>
          <p:nvPr/>
        </p:nvSpPr>
        <p:spPr>
          <a:xfrm>
            <a:off x="8065734" y="4610932"/>
            <a:ext cx="1102081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Project+</a:t>
            </a:r>
          </a:p>
          <a:p>
            <a:pPr algn="ctr"/>
            <a:r>
              <a:rPr lang="en-US" sz="1400" dirty="0"/>
              <a:t>Module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98095066-0CC0-4854-80F5-E39E4C114105}"/>
              </a:ext>
            </a:extLst>
          </p:cNvPr>
          <p:cNvSpPr/>
          <p:nvPr/>
        </p:nvSpPr>
        <p:spPr>
          <a:xfrm>
            <a:off x="8306782" y="3555165"/>
            <a:ext cx="576064" cy="50405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CD4D759-F836-4021-A365-7A26EB9D5A11}"/>
              </a:ext>
            </a:extLst>
          </p:cNvPr>
          <p:cNvSpPr/>
          <p:nvPr/>
        </p:nvSpPr>
        <p:spPr>
          <a:xfrm>
            <a:off x="10250998" y="2835085"/>
            <a:ext cx="1224136" cy="720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npmjs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B5D969-0AA1-44B4-A801-1DCD075436E4}"/>
              </a:ext>
            </a:extLst>
          </p:cNvPr>
          <p:cNvCxnSpPr/>
          <p:nvPr/>
        </p:nvCxnSpPr>
        <p:spPr>
          <a:xfrm flipV="1">
            <a:off x="8882846" y="3411149"/>
            <a:ext cx="1368152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A998AD-3B6A-4CF6-9714-A1681CE55F1C}"/>
              </a:ext>
            </a:extLst>
          </p:cNvPr>
          <p:cNvCxnSpPr/>
          <p:nvPr/>
        </p:nvCxnSpPr>
        <p:spPr>
          <a:xfrm flipH="1">
            <a:off x="9242886" y="3555165"/>
            <a:ext cx="122413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825BE-2A94-4A48-AD0B-FAE22EAB643A}"/>
              </a:ext>
            </a:extLst>
          </p:cNvPr>
          <p:cNvSpPr/>
          <p:nvPr/>
        </p:nvSpPr>
        <p:spPr>
          <a:xfrm>
            <a:off x="10467022" y="4563277"/>
            <a:ext cx="1224136" cy="1127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15688DEF-F662-4D0E-839E-83F9A1D5A713}"/>
              </a:ext>
            </a:extLst>
          </p:cNvPr>
          <p:cNvSpPr/>
          <p:nvPr/>
        </p:nvSpPr>
        <p:spPr>
          <a:xfrm>
            <a:off x="11079090" y="3563684"/>
            <a:ext cx="576064" cy="504056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BE09-45F1-445E-9285-C1C5D37BD254}"/>
              </a:ext>
            </a:extLst>
          </p:cNvPr>
          <p:cNvCxnSpPr>
            <a:endCxn id="11" idx="4"/>
          </p:cNvCxnSpPr>
          <p:nvPr/>
        </p:nvCxnSpPr>
        <p:spPr>
          <a:xfrm flipH="1" flipV="1">
            <a:off x="10608042" y="3645175"/>
            <a:ext cx="2996" cy="86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3BB6AE-BA2A-45FB-9D1E-B2D6CFEB6487}"/>
              </a:ext>
            </a:extLst>
          </p:cNvPr>
          <p:cNvCxnSpPr/>
          <p:nvPr/>
        </p:nvCxnSpPr>
        <p:spPr>
          <a:xfrm>
            <a:off x="10827062" y="3627695"/>
            <a:ext cx="0" cy="93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127748-0735-4170-9B87-2DA427E8AFD8}"/>
              </a:ext>
            </a:extLst>
          </p:cNvPr>
          <p:cNvSpPr txBox="1"/>
          <p:nvPr/>
        </p:nvSpPr>
        <p:spPr>
          <a:xfrm>
            <a:off x="10475286" y="4122791"/>
            <a:ext cx="1127232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B0F0"/>
                </a:solidFill>
              </a:rPr>
              <a:t>npm</a:t>
            </a:r>
            <a:r>
              <a:rPr lang="en-US" sz="1400" b="1" dirty="0">
                <a:solidFill>
                  <a:srgbClr val="00B0F0"/>
                </a:solidFill>
              </a:rPr>
              <a:t> install</a:t>
            </a:r>
          </a:p>
        </p:txBody>
      </p:sp>
    </p:spTree>
    <p:extLst>
      <p:ext uri="{BB962C8B-B14F-4D97-AF65-F5344CB8AC3E}">
        <p14:creationId xmlns:p14="http://schemas.microsoft.com/office/powerpoint/2010/main" val="23048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51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see how to create a server using the NodeJS.</a:t>
            </a:r>
          </a:p>
          <a:p>
            <a:r>
              <a:rPr lang="en-US" dirty="0"/>
              <a:t>We will try to get some date using the NodeJS server in the browser.</a:t>
            </a:r>
          </a:p>
          <a:p>
            <a:r>
              <a:rPr lang="en-US" dirty="0"/>
              <a:t>We will also integrate an html page with the NodeJS.</a:t>
            </a:r>
          </a:p>
          <a:p>
            <a:r>
              <a:rPr lang="en-US" dirty="0"/>
              <a:t>To initialize a NodeJS project we need to run </a:t>
            </a:r>
            <a:r>
              <a:rPr lang="en-US" b="1" i="1" dirty="0"/>
              <a:t>npm init </a:t>
            </a:r>
            <a:r>
              <a:rPr lang="en-US" dirty="0"/>
              <a:t>command in terminal.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myfirstnode.js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reuse.js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146" name="Picture 2" descr="Programmers using javascript programming language on computer, tiny people. javascript language, javascript engine, js web development concept Free Vector">
            <a:extLst>
              <a:ext uri="{FF2B5EF4-FFF2-40B4-BE49-F238E27FC236}">
                <a16:creationId xmlns:a16="http://schemas.microsoft.com/office/drawing/2014/main" id="{C45BB29A-06C2-4DA2-888B-DC59F07D7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900238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409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CB4FC-7B2F-471F-88D9-16A9C86F7206}"/>
              </a:ext>
            </a:extLst>
          </p:cNvPr>
          <p:cNvSpPr txBox="1"/>
          <p:nvPr/>
        </p:nvSpPr>
        <p:spPr>
          <a:xfrm>
            <a:off x="261764" y="779937"/>
            <a:ext cx="110272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SAPUI5 (SAP user interface for HTML5)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0" i="0" dirty="0">
              <a:effectLst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SAPBook"/>
            </a:endParaRPr>
          </a:p>
        </p:txBody>
      </p:sp>
      <p:pic>
        <p:nvPicPr>
          <p:cNvPr id="1028" name="Picture 4" descr="Demo Kit - SAPUI5 SDK">
            <a:extLst>
              <a:ext uri="{FF2B5EF4-FFF2-40B4-BE49-F238E27FC236}">
                <a16:creationId xmlns:a16="http://schemas.microsoft.com/office/drawing/2014/main" id="{077D6B8C-2964-42F5-B821-501303CC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07" y="4051952"/>
            <a:ext cx="4724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I5 Tooling">
            <a:extLst>
              <a:ext uri="{FF2B5EF4-FFF2-40B4-BE49-F238E27FC236}">
                <a16:creationId xmlns:a16="http://schemas.microsoft.com/office/drawing/2014/main" id="{C0DEE3CF-A97A-45DC-8DFA-0375B7D1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852" y="3924417"/>
            <a:ext cx="4870524" cy="20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E53FCC5-4FB9-4DE2-9EC9-8ABB18987788}"/>
              </a:ext>
            </a:extLst>
          </p:cNvPr>
          <p:cNvSpPr/>
          <p:nvPr/>
        </p:nvSpPr>
        <p:spPr>
          <a:xfrm>
            <a:off x="609625" y="2299264"/>
            <a:ext cx="1623018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FA790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B9F8FC3-5CB7-4E02-AB6D-678CF32C0C8D}"/>
              </a:ext>
            </a:extLst>
          </p:cNvPr>
          <p:cNvSpPr/>
          <p:nvPr/>
        </p:nvSpPr>
        <p:spPr>
          <a:xfrm>
            <a:off x="609624" y="2661014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CB2332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4B0A666-BD82-4EDC-A6C1-8B702F2E0BE0}"/>
              </a:ext>
            </a:extLst>
          </p:cNvPr>
          <p:cNvSpPr/>
          <p:nvPr/>
        </p:nvSpPr>
        <p:spPr>
          <a:xfrm>
            <a:off x="609624" y="3022765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8B103E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549241E-D5A2-4AC0-90B8-F834F780AF16}"/>
              </a:ext>
            </a:extLst>
          </p:cNvPr>
          <p:cNvSpPr/>
          <p:nvPr/>
        </p:nvSpPr>
        <p:spPr>
          <a:xfrm>
            <a:off x="609624" y="3384516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34B2E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3F83CF-5D36-49A8-9E64-1FAEC205B5AC}"/>
              </a:ext>
            </a:extLst>
          </p:cNvPr>
          <p:cNvSpPr txBox="1"/>
          <p:nvPr/>
        </p:nvSpPr>
        <p:spPr>
          <a:xfrm>
            <a:off x="609624" y="243396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Responsive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A362C3-E6B0-48AF-A99B-C12B8EAB344F}"/>
              </a:ext>
            </a:extLst>
          </p:cNvPr>
          <p:cNvSpPr txBox="1"/>
          <p:nvPr/>
        </p:nvSpPr>
        <p:spPr>
          <a:xfrm>
            <a:off x="609624" y="279571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Framework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4B6AF7-FDB8-431C-926C-4BE87B96F5D0}"/>
              </a:ext>
            </a:extLst>
          </p:cNvPr>
          <p:cNvSpPr txBox="1"/>
          <p:nvPr/>
        </p:nvSpPr>
        <p:spPr>
          <a:xfrm>
            <a:off x="609624" y="3165045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Library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D0000E-5F64-45CA-BD3E-60930CD92F5A}"/>
              </a:ext>
            </a:extLst>
          </p:cNvPr>
          <p:cNvSpPr txBox="1"/>
          <p:nvPr/>
        </p:nvSpPr>
        <p:spPr>
          <a:xfrm>
            <a:off x="609624" y="3534377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669FD-8CD6-4A7E-BFDC-531474F5BF6B}"/>
              </a:ext>
            </a:extLst>
          </p:cNvPr>
          <p:cNvSpPr txBox="1"/>
          <p:nvPr/>
        </p:nvSpPr>
        <p:spPr>
          <a:xfrm>
            <a:off x="2250627" y="2447088"/>
            <a:ext cx="662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which can adapt itself according the different devices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41051-5F6E-4870-AC67-B650A917F96D}"/>
              </a:ext>
            </a:extLst>
          </p:cNvPr>
          <p:cNvSpPr txBox="1"/>
          <p:nvPr/>
        </p:nvSpPr>
        <p:spPr>
          <a:xfrm>
            <a:off x="2250627" y="2803295"/>
            <a:ext cx="539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a collection of Libraries.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7CAD9-3641-4FD2-BEE5-3EAA48140954}"/>
              </a:ext>
            </a:extLst>
          </p:cNvPr>
          <p:cNvSpPr txBox="1"/>
          <p:nvPr/>
        </p:nvSpPr>
        <p:spPr>
          <a:xfrm>
            <a:off x="2250627" y="3172627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of classes.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734D38-B2B2-498F-9AC0-ABFD74C14E96}"/>
              </a:ext>
            </a:extLst>
          </p:cNvPr>
          <p:cNvSpPr txBox="1"/>
          <p:nvPr/>
        </p:nvSpPr>
        <p:spPr>
          <a:xfrm>
            <a:off x="2250627" y="3548522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Collection of methods, Attributes, Events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13EB2CF4-AB40-452A-8E4E-70A3AAC9CEF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sp>
        <p:nvSpPr>
          <p:cNvPr id="24" name="Footer Placeholder 45">
            <a:extLst>
              <a:ext uri="{FF2B5EF4-FFF2-40B4-BE49-F238E27FC236}">
                <a16:creationId xmlns:a16="http://schemas.microsoft.com/office/drawing/2014/main" id="{29B02B40-3871-4757-9ABC-ABADAE388309}"/>
              </a:ext>
            </a:extLst>
          </p:cNvPr>
          <p:cNvSpPr txBox="1">
            <a:spLocks/>
          </p:cNvSpPr>
          <p:nvPr/>
        </p:nvSpPr>
        <p:spPr>
          <a:xfrm>
            <a:off x="9744363" y="6669360"/>
            <a:ext cx="2557805" cy="82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Trainer: Anubhav Oberoy</a:t>
            </a:r>
            <a:r>
              <a:rPr lang="en-US" b="1">
                <a:solidFill>
                  <a:schemeClr val="tx1"/>
                </a:solidFill>
              </a:rPr>
              <a:t> &amp; Nishan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Under the Hood of SAP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</a:rPr>
              <a:t>SAPUI5 simplifies web application development. A variety of UI controls, ranging from basic elements to complex UI patterns, can be combined for an appealing layout. All UI controls leverage a consistent design language and coherent UX patterns. SAPUI5 flexibility services let you easily adapt the UI of an app and store the changes in a layered repository.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053540-EE20-4AF4-804A-08CDCADE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53" y="1972492"/>
            <a:ext cx="7321693" cy="44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618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86235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MVC stands for Model, View, Controller.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Model</a:t>
            </a:r>
            <a:r>
              <a:rPr lang="en-US" dirty="0"/>
              <a:t>:- </a:t>
            </a:r>
            <a:r>
              <a:rPr lang="en-US" b="0" i="0" dirty="0">
                <a:solidFill>
                  <a:srgbClr val="3C3C3C"/>
                </a:solidFill>
                <a:effectLst/>
              </a:rPr>
              <a:t>The model component is a freely composed class that will keep the application data and do manipulations on it. All database accesses are done within the model. </a:t>
            </a:r>
          </a:p>
          <a:p>
            <a:pPr marL="285750" indent="-285750" algn="just">
              <a:buFontTx/>
              <a:buChar char="-"/>
            </a:pPr>
            <a:r>
              <a:rPr lang="en-US" b="1" dirty="0">
                <a:solidFill>
                  <a:srgbClr val="3C3C3C"/>
                </a:solidFill>
              </a:rPr>
              <a:t>View</a:t>
            </a:r>
            <a:r>
              <a:rPr lang="en-US" dirty="0">
                <a:solidFill>
                  <a:srgbClr val="3C3C3C"/>
                </a:solidFill>
              </a:rPr>
              <a:t>:-</a:t>
            </a:r>
            <a:r>
              <a:rPr lang="en-US" b="1" dirty="0">
                <a:solidFill>
                  <a:srgbClr val="3C3C3C"/>
                </a:solidFill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View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responsible for defining the user interface to users. When a user sends a requests from his device, the view is responsible for data view as per the request submitted.</a:t>
            </a:r>
          </a:p>
          <a:p>
            <a:pPr marL="285750" indent="-285750" algn="just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Controller</a:t>
            </a:r>
            <a:r>
              <a:rPr lang="en-US" i="0" dirty="0">
                <a:solidFill>
                  <a:srgbClr val="000000"/>
                </a:solidFill>
                <a:effectLst/>
              </a:rPr>
              <a:t>:-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Controller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used to control the data and view events as per user interaction by updating the view and model.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29E59-A726-438D-8EDF-2AEB7342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45" y="2651028"/>
            <a:ext cx="9467909" cy="391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24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10497</TotalTime>
  <Words>1746</Words>
  <Application>Microsoft Office PowerPoint</Application>
  <PresentationFormat>Widescreen</PresentationFormat>
  <Paragraphs>198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Cooper Black</vt:lpstr>
      <vt:lpstr>SAPBook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693</cp:revision>
  <dcterms:created xsi:type="dcterms:W3CDTF">2016-07-10T03:33:26Z</dcterms:created>
  <dcterms:modified xsi:type="dcterms:W3CDTF">2022-01-29T14:06:43Z</dcterms:modified>
</cp:coreProperties>
</file>